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0" r:id="rId2"/>
    <p:sldId id="306" r:id="rId3"/>
    <p:sldId id="262" r:id="rId4"/>
    <p:sldId id="263" r:id="rId5"/>
    <p:sldId id="264" r:id="rId6"/>
    <p:sldId id="294" r:id="rId7"/>
    <p:sldId id="266" r:id="rId8"/>
    <p:sldId id="267" r:id="rId9"/>
    <p:sldId id="290" r:id="rId10"/>
    <p:sldId id="293" r:id="rId11"/>
    <p:sldId id="292" r:id="rId12"/>
    <p:sldId id="298" r:id="rId13"/>
    <p:sldId id="303" r:id="rId14"/>
    <p:sldId id="295" r:id="rId15"/>
    <p:sldId id="296" r:id="rId16"/>
    <p:sldId id="305" r:id="rId17"/>
    <p:sldId id="278" r:id="rId18"/>
    <p:sldId id="279" r:id="rId19"/>
    <p:sldId id="280" r:id="rId20"/>
    <p:sldId id="299" r:id="rId21"/>
    <p:sldId id="282" r:id="rId22"/>
    <p:sldId id="283" r:id="rId23"/>
    <p:sldId id="284" r:id="rId24"/>
    <p:sldId id="285" r:id="rId25"/>
    <p:sldId id="300" r:id="rId26"/>
    <p:sldId id="297" r:id="rId27"/>
    <p:sldId id="288" r:id="rId28"/>
    <p:sldId id="289" r:id="rId29"/>
  </p:sldIdLst>
  <p:sldSz cx="7559675" cy="7559675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FAC"/>
    <a:srgbClr val="E8E8A8"/>
    <a:srgbClr val="D2EECC"/>
    <a:srgbClr val="6DC781"/>
    <a:srgbClr val="81D78C"/>
    <a:srgbClr val="73B82A"/>
    <a:srgbClr val="CAD440"/>
    <a:srgbClr val="DEDC49"/>
    <a:srgbClr val="7CD9E0"/>
    <a:srgbClr val="EBEBA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3449" autoAdjust="0"/>
  </p:normalViewPr>
  <p:slideViewPr>
    <p:cSldViewPr snapToGrid="0">
      <p:cViewPr>
        <p:scale>
          <a:sx n="90" d="100"/>
          <a:sy n="90" d="100"/>
        </p:scale>
        <p:origin x="-900" y="-150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7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95435456515613"/>
          <c:y val="0.14194864584675723"/>
          <c:w val="0.57769415534958612"/>
          <c:h val="0.806012378898078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8"/>
          <c:dPt>
            <c:idx val="0"/>
            <c:explosion val="8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8</a:t>
                    </a:r>
                    <a:r>
                      <a:rPr lang="en-US" dirty="0" smtClean="0"/>
                      <a:t>5</a:t>
                    </a:r>
                    <a:r>
                      <a:rPr lang="en-US" dirty="0"/>
                      <a:t>%</a:t>
                    </a:r>
                  </a:p>
                </c:rich>
              </c:tx>
              <c:showPercent val="1"/>
            </c:dLbl>
            <c:dLbl>
              <c:idx val="1"/>
              <c:layout>
                <c:manualLayout>
                  <c:x val="2.9472656967940606E-2"/>
                  <c:y val="-2.2776272753589569E-2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459605703189265E-2"/>
                  <c:y val="3.061557226034942E-3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348027270898341E-2"/>
                  <c:y val="-8.7175338579612309E-5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1013749677374764E-2"/>
                  <c:y val="1.9028495661184353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Обрабатывающие производства</c:v>
                </c:pt>
                <c:pt idx="1">
                  <c:v>Сельское хозяйство</c:v>
                </c:pt>
                <c:pt idx="2">
                  <c:v>Обеспечение э/энергией,газом</c:v>
                </c:pt>
                <c:pt idx="3">
                  <c:v>Социальная сфера</c:v>
                </c:pt>
                <c:pt idx="4">
                  <c:v>Прочее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0.83400000000000041</c:v>
                </c:pt>
                <c:pt idx="1">
                  <c:v>5.0000000000000037E-2</c:v>
                </c:pt>
                <c:pt idx="2">
                  <c:v>2.6000000000000016E-2</c:v>
                </c:pt>
                <c:pt idx="3">
                  <c:v>3.8000000000000027E-2</c:v>
                </c:pt>
                <c:pt idx="4">
                  <c:v>5.2000000000000039E-2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09021696641224"/>
          <c:y val="0.39564247843299932"/>
          <c:w val="0.31432105557933682"/>
          <c:h val="0.3136177282615078"/>
        </c:manualLayout>
      </c:layout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1030956564158168"/>
          <c:y val="0.12028548812546384"/>
          <c:w val="0.64442549903149182"/>
          <c:h val="0.725659503046088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7"/>
          <c:dPt>
            <c:idx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5.7387124882249231E-3"/>
                  <c:y val="2.177784908848108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6,7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549798860121873E-3"/>
                  <c:y val="-9.0803294715729543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460925750634865E-2"/>
                  <c:y val="-9.9160085566865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38,4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3157180884558899E-3"/>
                  <c:y val="-1.04128598000339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ru-RU" dirty="0" smtClean="0"/>
                      <a:t>5,8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19-4056-BA0C-AD5E9B5B2677}"/>
                </c:ext>
                <c:ext xmlns:c15="http://schemas.microsoft.com/office/drawing/2012/chart" uri="{CE6537A1-D6FC-4f65-9D91-7224C49458BB}">
                  <c15:layout>
                    <c:manualLayout>
                      <c:w val="6.9394825128836088E-2"/>
                      <c:h val="7.4964697411656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3.650778544395808E-2"/>
                  <c:y val="-2.03745908637767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1,1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9031217570148433E-2"/>
                  <c:y val="-1.654416778138674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40,9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EA9-4078-A26C-BA95FD8E876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6.9</c:v>
                </c:pt>
                <c:pt idx="1">
                  <c:v>7.3</c:v>
                </c:pt>
                <c:pt idx="2">
                  <c:v>37.800000000000004</c:v>
                </c:pt>
                <c:pt idx="3">
                  <c:v>6.5</c:v>
                </c:pt>
                <c:pt idx="4">
                  <c:v>1.4</c:v>
                </c:pt>
                <c:pt idx="5">
                  <c:v>40.1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370189207099489"/>
          <c:y val="0.12260421803433813"/>
          <c:w val="0.81478311117592039"/>
          <c:h val="1"/>
        </c:manualLayout>
      </c:layout>
      <c:pieChart>
        <c:varyColors val="1"/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395286328998061"/>
          <c:y val="0.16154908751965621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explosion val="13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explosion val="16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explosion val="14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4.6361833454811534E-2"/>
                  <c:y val="-3.5685475083234997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460425197371778E-2"/>
                  <c:y val="-3.6401645582777503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>
                    <c:manualLayout>
                      <c:w val="0.13790098853263399"/>
                      <c:h val="5.644167870901548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4222334686945923E-2"/>
                  <c:y val="1.4560121775807918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2309794036194659E-2"/>
                  <c:y val="-6.0852363597348913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3.5878399266450214E-2"/>
                  <c:y val="-4.4253033498405724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8.0666264699448792E-2"/>
                  <c:y val="-2.5344254709927481E-3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Пр-во одежды</c:v>
                </c:pt>
                <c:pt idx="1">
                  <c:v>Пр-во электрооборудования</c:v>
                </c:pt>
                <c:pt idx="2">
                  <c:v>Пр-во машин и оборудования</c:v>
                </c:pt>
                <c:pt idx="3">
                  <c:v>Пр-во пищевых продуктов</c:v>
                </c:pt>
                <c:pt idx="4">
                  <c:v>Обработка древесины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2.41E-2</c:v>
                </c:pt>
                <c:pt idx="1">
                  <c:v>1.6400000000000001E-2</c:v>
                </c:pt>
                <c:pt idx="2">
                  <c:v>9.5000000000000067E-3</c:v>
                </c:pt>
                <c:pt idx="3">
                  <c:v>0.24800000000000008</c:v>
                </c:pt>
                <c:pt idx="4">
                  <c:v>0.68100000000000005</c:v>
                </c:pt>
                <c:pt idx="5">
                  <c:v>2.1000000000000012E-2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050074011169519"/>
          <c:y val="2.7677209626968482E-2"/>
          <c:w val="0.79472810478330369"/>
          <c:h val="0.6967466328878384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10"/>
          <c:dPt>
            <c:idx val="0"/>
            <c:explosion val="4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0.61500000000000143</c:v>
                </c:pt>
                <c:pt idx="1">
                  <c:v>0.38500000000000084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2710607481335"/>
          <c:y val="0.80770558126309344"/>
          <c:w val="0.64384712676990463"/>
          <c:h val="0.150474381430936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3774263225914728"/>
          <c:y val="9.3638065833209355E-2"/>
          <c:w val="0.45118517016680837"/>
          <c:h val="0.5537968013764850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3"/>
          <c:dPt>
            <c:idx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1924600365399619E-2"/>
                  <c:y val="4.9438024792418933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074613561015172E-2"/>
                  <c:y val="-4.237544982207341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4269636831738427E-2"/>
                  <c:y val="1.261364767538401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412.9</c:v>
                </c:pt>
                <c:pt idx="1">
                  <c:v>688.5</c:v>
                </c:pt>
                <c:pt idx="2">
                  <c:v>30.3</c:v>
                </c:pt>
              </c:numCache>
            </c:numRef>
          </c:val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05167697586012"/>
          <c:y val="0.61216981766879719"/>
          <c:w val="0.5845289130604695"/>
          <c:h val="0.2041851595836083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4411809379422726"/>
          <c:y val="0.51186139172860856"/>
          <c:w val="0.2803538044195743"/>
          <c:h val="0.440034873536643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-1.161731659987764E-2"/>
                  <c:y val="-2.0401642790444655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186583425248103E-3"/>
                  <c:y val="-2.0401642790444513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002313838885704E-2"/>
                  <c:y val="-2.074097575941647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110.1</c:v>
                </c:pt>
                <c:pt idx="1">
                  <c:v>164.9</c:v>
                </c:pt>
                <c:pt idx="2">
                  <c:v>106.3</c:v>
                </c:pt>
                <c:pt idx="3">
                  <c:v>69.400000000000006</c:v>
                </c:pt>
                <c:pt idx="4">
                  <c:v>57.7</c:v>
                </c:pt>
                <c:pt idx="5">
                  <c:v>538.79999999999995</c:v>
                </c:pt>
                <c:pt idx="6">
                  <c:v>115.9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00102064426933E-2"/>
          <c:y val="0.59791248952534271"/>
          <c:w val="0.46009522227758404"/>
          <c:h val="0.3486792881574333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01800" y="1243013"/>
            <a:ext cx="33575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8771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3212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8756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9518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438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6058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8217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9701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137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593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175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88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9498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360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177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873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8391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947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pPr/>
              <a:t>30.03.2022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openxmlformats.org/officeDocument/2006/relationships/image" Target="../media/image14.png"/><Relationship Id="rId21" Type="http://schemas.openxmlformats.org/officeDocument/2006/relationships/image" Target="../media/image77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microsoft.com/office/2007/relationships/hdphoto" Target="../media/hdphoto10.wdp"/><Relationship Id="rId5" Type="http://schemas.openxmlformats.org/officeDocument/2006/relationships/image" Target="../media/image65.png"/><Relationship Id="rId15" Type="http://schemas.openxmlformats.org/officeDocument/2006/relationships/image" Target="../media/image40.png"/><Relationship Id="rId23" Type="http://schemas.openxmlformats.org/officeDocument/2006/relationships/image" Target="../media/image78.png"/><Relationship Id="rId10" Type="http://schemas.openxmlformats.org/officeDocument/2006/relationships/image" Target="../media/image70.png"/><Relationship Id="rId19" Type="http://schemas.openxmlformats.org/officeDocument/2006/relationships/image" Target="../media/image52.png"/><Relationship Id="rId4" Type="http://schemas.openxmlformats.org/officeDocument/2006/relationships/chart" Target="../charts/chart2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invest-smolensk@yandex.ru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5.jpeg"/><Relationship Id="rId4" Type="http://schemas.openxmlformats.org/officeDocument/2006/relationships/image" Target="../media/image79.png"/><Relationship Id="rId9" Type="http://schemas.openxmlformats.org/officeDocument/2006/relationships/hyperlink" Target="mailto:ofp@smolinvest.c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6.png"/><Relationship Id="rId3" Type="http://schemas.openxmlformats.org/officeDocument/2006/relationships/image" Target="../media/image83.png"/><Relationship Id="rId21" Type="http://schemas.openxmlformats.org/officeDocument/2006/relationships/image" Target="../media/image15.jpeg"/><Relationship Id="rId7" Type="http://schemas.openxmlformats.org/officeDocument/2006/relationships/image" Target="../media/image87.png"/><Relationship Id="rId12" Type="http://schemas.openxmlformats.org/officeDocument/2006/relationships/image" Target="../media/image14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4.png"/><Relationship Id="rId20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19" Type="http://schemas.openxmlformats.org/officeDocument/2006/relationships/chart" Target="../charts/chart3.xml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microsoft.com/office/2007/relationships/hdphoto" Target="../media/hdphoto11.wdp"/><Relationship Id="rId12" Type="http://schemas.openxmlformats.org/officeDocument/2006/relationships/chart" Target="../charts/chart5.xml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5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5" Type="http://schemas.openxmlformats.org/officeDocument/2006/relationships/image" Target="../media/image104.png"/><Relationship Id="rId10" Type="http://schemas.openxmlformats.org/officeDocument/2006/relationships/image" Target="../media/image101.png"/><Relationship Id="rId19" Type="http://schemas.openxmlformats.org/officeDocument/2006/relationships/image" Target="../media/image108.png"/><Relationship Id="rId4" Type="http://schemas.openxmlformats.org/officeDocument/2006/relationships/image" Target="../media/image98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4.png"/><Relationship Id="rId18" Type="http://schemas.openxmlformats.org/officeDocument/2006/relationships/image" Target="../media/image15.jpeg"/><Relationship Id="rId3" Type="http://schemas.openxmlformats.org/officeDocument/2006/relationships/image" Target="../media/image109.png"/><Relationship Id="rId7" Type="http://schemas.microsoft.com/office/2007/relationships/hdphoto" Target="../media/hdphoto13.wdp"/><Relationship Id="rId12" Type="http://schemas.microsoft.com/office/2007/relationships/hdphoto" Target="../media/hdphoto15.wdp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5" Type="http://schemas.microsoft.com/office/2007/relationships/hdphoto" Target="../media/hdphoto12.wdp"/><Relationship Id="rId15" Type="http://schemas.openxmlformats.org/officeDocument/2006/relationships/image" Target="../media/image116.png"/><Relationship Id="rId10" Type="http://schemas.openxmlformats.org/officeDocument/2006/relationships/image" Target="../media/image14.png"/><Relationship Id="rId4" Type="http://schemas.openxmlformats.org/officeDocument/2006/relationships/image" Target="../media/image110.png"/><Relationship Id="rId9" Type="http://schemas.microsoft.com/office/2007/relationships/hdphoto" Target="../media/hdphoto14.wdp"/><Relationship Id="rId1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11" Type="http://schemas.openxmlformats.org/officeDocument/2006/relationships/image" Target="../media/image123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openxmlformats.org/officeDocument/2006/relationships/image" Target="../media/image1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5.jpe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jpeg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microsoft.com/office/2007/relationships/hdphoto" Target="../media/hdphoto2.wdp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.jpeg"/><Relationship Id="rId3" Type="http://schemas.microsoft.com/office/2007/relationships/hdphoto" Target="../media/hdphoto9.wdp"/><Relationship Id="rId7" Type="http://schemas.openxmlformats.org/officeDocument/2006/relationships/image" Target="../media/image145.jpeg"/><Relationship Id="rId12" Type="http://schemas.openxmlformats.org/officeDocument/2006/relationships/image" Target="../media/image15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5" Type="http://schemas.openxmlformats.org/officeDocument/2006/relationships/image" Target="../media/image143.png"/><Relationship Id="rId10" Type="http://schemas.openxmlformats.org/officeDocument/2006/relationships/image" Target="../media/image148.jpeg"/><Relationship Id="rId4" Type="http://schemas.openxmlformats.org/officeDocument/2006/relationships/image" Target="../media/image14.png"/><Relationship Id="rId9" Type="http://schemas.openxmlformats.org/officeDocument/2006/relationships/image" Target="../media/image1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15.jpeg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2.png"/><Relationship Id="rId10" Type="http://schemas.openxmlformats.org/officeDocument/2006/relationships/image" Target="../media/image15.jpeg"/><Relationship Id="rId4" Type="http://schemas.microsoft.com/office/2007/relationships/hdphoto" Target="../media/hdphoto12.wdp"/><Relationship Id="rId9" Type="http://schemas.openxmlformats.org/officeDocument/2006/relationships/image" Target="../media/image1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5.jpeg"/><Relationship Id="rId3" Type="http://schemas.openxmlformats.org/officeDocument/2006/relationships/image" Target="../media/image151.png"/><Relationship Id="rId7" Type="http://schemas.openxmlformats.org/officeDocument/2006/relationships/image" Target="../media/image157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11" Type="http://schemas.openxmlformats.org/officeDocument/2006/relationships/image" Target="../media/image153.png"/><Relationship Id="rId5" Type="http://schemas.openxmlformats.org/officeDocument/2006/relationships/image" Target="../media/image14.png"/><Relationship Id="rId10" Type="http://schemas.openxmlformats.org/officeDocument/2006/relationships/image" Target="../media/image160.png"/><Relationship Id="rId4" Type="http://schemas.microsoft.com/office/2007/relationships/hdphoto" Target="../media/hdphoto12.wdp"/><Relationship Id="rId9" Type="http://schemas.openxmlformats.org/officeDocument/2006/relationships/image" Target="../media/image1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5.jpeg"/><Relationship Id="rId3" Type="http://schemas.openxmlformats.org/officeDocument/2006/relationships/image" Target="../media/image165.png"/><Relationship Id="rId7" Type="http://schemas.openxmlformats.org/officeDocument/2006/relationships/image" Target="../media/image167.jpe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5" Type="http://schemas.openxmlformats.org/officeDocument/2006/relationships/image" Target="../media/image174.png"/><Relationship Id="rId10" Type="http://schemas.openxmlformats.org/officeDocument/2006/relationships/image" Target="../media/image170.png"/><Relationship Id="rId4" Type="http://schemas.openxmlformats.org/officeDocument/2006/relationships/image" Target="../media/image14.png"/><Relationship Id="rId9" Type="http://schemas.openxmlformats.org/officeDocument/2006/relationships/image" Target="../media/image169.png"/><Relationship Id="rId14" Type="http://schemas.openxmlformats.org/officeDocument/2006/relationships/image" Target="../media/image1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microsoft.com/office/2007/relationships/hdphoto" Target="../media/hdphoto2.wdp"/><Relationship Id="rId18" Type="http://schemas.openxmlformats.org/officeDocument/2006/relationships/image" Target="../media/image166.png"/><Relationship Id="rId3" Type="http://schemas.openxmlformats.org/officeDocument/2006/relationships/image" Target="../media/image175.jpeg"/><Relationship Id="rId21" Type="http://schemas.openxmlformats.org/officeDocument/2006/relationships/image" Target="../media/image187.png"/><Relationship Id="rId7" Type="http://schemas.openxmlformats.org/officeDocument/2006/relationships/image" Target="../media/image14.png"/><Relationship Id="rId12" Type="http://schemas.openxmlformats.org/officeDocument/2006/relationships/image" Target="../media/image182.png"/><Relationship Id="rId17" Type="http://schemas.openxmlformats.org/officeDocument/2006/relationships/image" Target="../media/image18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5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1.png"/><Relationship Id="rId5" Type="http://schemas.openxmlformats.org/officeDocument/2006/relationships/image" Target="../media/image177.png"/><Relationship Id="rId15" Type="http://schemas.openxmlformats.org/officeDocument/2006/relationships/image" Target="../media/image184.png"/><Relationship Id="rId10" Type="http://schemas.openxmlformats.org/officeDocument/2006/relationships/image" Target="../media/image180.png"/><Relationship Id="rId19" Type="http://schemas.microsoft.com/office/2007/relationships/hdphoto" Target="../media/hdphoto14.wdp"/><Relationship Id="rId4" Type="http://schemas.openxmlformats.org/officeDocument/2006/relationships/image" Target="../media/image176.png"/><Relationship Id="rId9" Type="http://schemas.microsoft.com/office/2007/relationships/hdphoto" Target="../media/hdphoto15.wdp"/><Relationship Id="rId14" Type="http://schemas.openxmlformats.org/officeDocument/2006/relationships/image" Target="../media/image1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6.wdp"/><Relationship Id="rId7" Type="http://schemas.openxmlformats.org/officeDocument/2006/relationships/hyperlink" Target="mailto:smolregion67@yandex.ru" TargetMode="Externa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ep@smolinvest.com" TargetMode="External"/><Relationship Id="rId5" Type="http://schemas.openxmlformats.org/officeDocument/2006/relationships/hyperlink" Target="mailto:ekon_Gagarin@mail.ru" TargetMode="External"/><Relationship Id="rId4" Type="http://schemas.openxmlformats.org/officeDocument/2006/relationships/hyperlink" Target="mailto:gagarin@admin-smolensk.ru" TargetMode="External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15.jpeg"/><Relationship Id="rId2" Type="http://schemas.openxmlformats.org/officeDocument/2006/relationships/image" Target="../media/image40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chart" Target="../charts/chart1.xml"/><Relationship Id="rId12" Type="http://schemas.openxmlformats.org/officeDocument/2006/relationships/image" Target="../media/image14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4" Type="http://schemas.openxmlformats.org/officeDocument/2006/relationships/image" Target="../media/image50.jpe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«Гагаринский район»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168831" y="4916647"/>
            <a:ext cx="115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2022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0052999"/>
              </p:ext>
            </p:extLst>
          </p:nvPr>
        </p:nvGraphicFramePr>
        <p:xfrm>
          <a:off x="168295" y="1269332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06624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158474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67-03-21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182563" indent="-1588" algn="l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Гагаринский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</a:t>
                      </a:r>
                      <a:r>
                        <a:rPr lang="en-US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Никольское сельское поселение;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167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207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центра г. Гагарин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  <a:r>
                        <a:rPr lang="ru-RU" sz="105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4799791"/>
              </p:ext>
            </p:extLst>
          </p:nvPr>
        </p:nvGraphicFramePr>
        <p:xfrm>
          <a:off x="170803" y="5637909"/>
          <a:ext cx="6139562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2590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26972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3174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примыкает к участку, федеральная автодорога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М-1 «Беларусь» на расстоянии 7,8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8201634"/>
              </p:ext>
            </p:extLst>
          </p:nvPr>
        </p:nvGraphicFramePr>
        <p:xfrm>
          <a:off x="168296" y="6007925"/>
          <a:ext cx="5769925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50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154828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2,57 руб. за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466486"/>
              </p:ext>
            </p:extLst>
          </p:nvPr>
        </p:nvGraphicFramePr>
        <p:xfrm>
          <a:off x="168296" y="3392565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собственность 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сельскохозяйственного производства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5581284"/>
              </p:ext>
            </p:extLst>
          </p:nvPr>
        </p:nvGraphicFramePr>
        <p:xfrm>
          <a:off x="168296" y="4448307"/>
          <a:ext cx="6521262" cy="11887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207938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ближайший центр питания ПС  Никольское  35/10.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Резерв мощности для тех. присоединения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– 4,27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МВА</a:t>
                      </a:r>
                      <a:endParaRPr lang="ru-RU" sz="900" dirty="0" smtClean="0">
                        <a:solidFill>
                          <a:srgbClr val="FF0000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</a:tr>
              <a:tr h="207938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подключения.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Мощность – 2000 куб/м в час, максимальная – 5000 куб/м в час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74729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собственной скважины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135988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 собственных очистных сооружений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2056819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6943" y="1320488"/>
            <a:ext cx="2882014" cy="20266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9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5143496"/>
              </p:ext>
            </p:extLst>
          </p:nvPr>
        </p:nvGraphicFramePr>
        <p:xfrm>
          <a:off x="168295" y="1248413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67-03-25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Гагарин,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ул. Гагарина, д. 8;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155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218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центра г. Гагарин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9080107"/>
              </p:ext>
            </p:extLst>
          </p:nvPr>
        </p:nvGraphicFramePr>
        <p:xfrm>
          <a:off x="165832" y="5756907"/>
          <a:ext cx="6068714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2342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445290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9220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дорога с твердым покрытием примыкает к участку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0787971"/>
              </p:ext>
            </p:extLst>
          </p:nvPr>
        </p:nvGraphicFramePr>
        <p:xfrm>
          <a:off x="168297" y="6126758"/>
          <a:ext cx="5484358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646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867891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500 руб. за 1 кв. 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640141"/>
              </p:ext>
            </p:extLst>
          </p:nvPr>
        </p:nvGraphicFramePr>
        <p:xfrm>
          <a:off x="168296" y="3371646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2,1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 общественно-деловую и производственную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6787532"/>
              </p:ext>
            </p:extLst>
          </p:nvPr>
        </p:nvGraphicFramePr>
        <p:xfrm>
          <a:off x="168296" y="4427389"/>
          <a:ext cx="6521262" cy="13258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5261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7447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Трубная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110/10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 расстоянии </a:t>
                      </a:r>
                      <a:b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</a:b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1,2 км по прямой до границы земельного участка. Резерв мощности для тех. присоединения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– 18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,39 МВА</a:t>
                      </a:r>
                      <a:endParaRPr lang="ru-RU" sz="900" kern="1200" dirty="0" smtClean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имеется, средняя мощность 2000 куб/м в час , максимальная – 5000 куб/м в час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центральное, 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d=200</a:t>
                      </a:r>
                      <a:r>
                        <a:rPr lang="en-US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мм, давление в сети 2,5 АТМ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центральное, подключено, 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d=100</a:t>
                      </a:r>
                      <a:r>
                        <a:rPr lang="en-US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mm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203590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3075" name="Picture 3" descr="D:\мои документы\Мои документы\Инвестиционный паспорт 2017\67-03-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272212"/>
            <a:ext cx="3448049" cy="206375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5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xmlns="" val="1279969032"/>
              </p:ext>
            </p:extLst>
          </p:nvPr>
        </p:nvGraphicFramePr>
        <p:xfrm>
          <a:off x="3675648" y="2218594"/>
          <a:ext cx="3509498" cy="3116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889" y="5019431"/>
            <a:ext cx="1018111" cy="10181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87421" y="478834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52841" y="4774399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4341" y="6254006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14104" y="6346340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77245" y="6080307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2490" y="374803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296" y="5234032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225" y="374749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175" y="5250109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250" y="5184792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492" y="4995380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175" y="369973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9626" y="371394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197" y="5234032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5492" y="2293416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4" y="1293637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4226" y="1330681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73048" y="2493525"/>
            <a:ext cx="89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1430</a:t>
            </a:r>
          </a:p>
          <a:p>
            <a:pPr algn="ctr"/>
            <a:endParaRPr lang="ru-RU" sz="2400" dirty="0" smtClean="0">
              <a:solidFill>
                <a:srgbClr val="0085B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222" y="2410183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07623" y="1258809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деятельности, %</a:t>
            </a:r>
            <a:endParaRPr lang="ru-RU" sz="1600" b="1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30397" y="6283227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545452" y="3920876"/>
            <a:ext cx="171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98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222205" y="3926539"/>
            <a:ext cx="112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84296" y="5415184"/>
            <a:ext cx="115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541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92098" y="5445929"/>
            <a:ext cx="7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924669" y="5186164"/>
            <a:ext cx="88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20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51990" y="5409925"/>
            <a:ext cx="115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1" y="3267204"/>
            <a:ext cx="3140564" cy="290110"/>
          </a:xfrm>
          <a:prstGeom prst="rect">
            <a:avLst/>
          </a:prstGeom>
        </p:spPr>
      </p:pic>
      <p:sp>
        <p:nvSpPr>
          <p:cNvPr id="45" name="TextBox 41"/>
          <p:cNvSpPr txBox="1"/>
          <p:nvPr/>
        </p:nvSpPr>
        <p:spPr>
          <a:xfrm>
            <a:off x="43442" y="3244761"/>
            <a:ext cx="3105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9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2794" y="4384735"/>
            <a:ext cx="697402" cy="697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09548" y="1258561"/>
            <a:ext cx="7076753" cy="173260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8" y="4029658"/>
            <a:ext cx="2438104" cy="12448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338" y="4033520"/>
            <a:ext cx="2410963" cy="1241023"/>
          </a:xfrm>
          <a:prstGeom prst="rect">
            <a:avLst/>
          </a:prstGeom>
        </p:spPr>
      </p:pic>
      <p:sp>
        <p:nvSpPr>
          <p:cNvPr id="22" name="Объект 9"/>
          <p:cNvSpPr txBox="1">
            <a:spLocks/>
          </p:cNvSpPr>
          <p:nvPr/>
        </p:nvSpPr>
        <p:spPr>
          <a:xfrm>
            <a:off x="4855967" y="4106534"/>
            <a:ext cx="2479929" cy="97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уплату первого взноса (аванса) по договорам лизинга оборудования с российскими лизинговыми организациями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721953" y="3854817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647652" y="4715394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163437" y="4733436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94627" y="5595348"/>
            <a:ext cx="34013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Смоленск, ул.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Энгельса,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invest-smolensk@yandex.ru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ofp@smolinvest.com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548" y="4106534"/>
            <a:ext cx="24381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технологическое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присоединение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объектам электро-сетевого хозяйства мощностью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1,5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МВт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62448" y="2828261"/>
            <a:ext cx="23710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грантов субъектам  МСП, являющимся социальными предприятиями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92321" y="2775098"/>
            <a:ext cx="2675062" cy="11908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3" y="70270"/>
            <a:ext cx="635981" cy="938672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872836" y="145474"/>
            <a:ext cx="11637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8455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6145~1\AppData\Local\Temp\Rar$DIa0.515\Пр-во машин и оборудован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807" y="5420093"/>
            <a:ext cx="972788" cy="981965"/>
          </a:xfrm>
          <a:prstGeom prst="rect">
            <a:avLst/>
          </a:prstGeom>
          <a:noFill/>
        </p:spPr>
      </p:pic>
      <p:pic>
        <p:nvPicPr>
          <p:cNvPr id="45" name="Picture 3" descr="C:\Users\6145~1\AppData\Local\Temp\Rar$DIa0.388\Пищевое пр-в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075" y="1191058"/>
            <a:ext cx="1028700" cy="1000124"/>
          </a:xfrm>
          <a:prstGeom prst="rect">
            <a:avLst/>
          </a:prstGeom>
          <a:noFill/>
        </p:spPr>
      </p:pic>
      <p:pic>
        <p:nvPicPr>
          <p:cNvPr id="1026" name="Picture 2" descr="C:\Users\6145~1\AppData\Local\Temp\Rar$DIa0.850\Текстильное и швейное производство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6574" y="1229407"/>
            <a:ext cx="975775" cy="940624"/>
          </a:xfrm>
          <a:prstGeom prst="rect">
            <a:avLst/>
          </a:prstGeom>
          <a:noFill/>
        </p:spPr>
      </p:pic>
      <p:pic>
        <p:nvPicPr>
          <p:cNvPr id="1028" name="Picture 4" descr="C:\Users\6145~1\AppData\Local\Temp\Rar$DIa0.010\Пр-во электрооборудован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3092" y="2947149"/>
            <a:ext cx="1004211" cy="993176"/>
          </a:xfrm>
          <a:prstGeom prst="rect">
            <a:avLst/>
          </a:prstGeom>
          <a:noFill/>
        </p:spPr>
      </p:pic>
      <p:pic>
        <p:nvPicPr>
          <p:cNvPr id="1030" name="Picture 6" descr="C:\Users\6145~1\AppData\Local\Temp\Rar$DIa0.587\Обработка древесины и пр-во изделий из дерев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4037" y="3384741"/>
            <a:ext cx="958247" cy="988590"/>
          </a:xfrm>
          <a:prstGeom prst="rect">
            <a:avLst/>
          </a:prstGeom>
          <a:noFill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6842" y="3366979"/>
            <a:ext cx="1025027" cy="1025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7870" y="5347875"/>
            <a:ext cx="1073888" cy="109429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330" y="2919460"/>
            <a:ext cx="1072183" cy="1072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9961" y="1150777"/>
            <a:ext cx="1068925" cy="106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9651" y="1166327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31547" y="1794967"/>
            <a:ext cx="96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385381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2606" y="384585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1075286"/>
            <a:ext cx="2631730" cy="60297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60587" y="1059234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07673" y="1643400"/>
            <a:ext cx="738619" cy="66513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31" y="2473379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72011" y="2481747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5684" y="3180621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3,971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41" y="3108194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625819" y="1486974"/>
            <a:ext cx="1780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Производство одежды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66970" y="2332911"/>
            <a:ext cx="2486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РозТех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20713" y="1996391"/>
            <a:ext cx="1661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922,6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51684" y="1380185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пищевых продуктов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172075" y="2333836"/>
            <a:ext cx="231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«Гагарин-Останкино»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Гагаринконсервмолоко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АО «Гагаринский хлебозавод»</a:t>
            </a:r>
          </a:p>
          <a:p>
            <a:pPr algn="ctr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937374" y="2031531"/>
            <a:ext cx="16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9125,6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734666" y="3113972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электрического оборудования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509284" y="4146698"/>
            <a:ext cx="2760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Электролуч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«Фирма «Индустрия»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«Гагаринский светотехнический завод»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497766" y="3861580"/>
            <a:ext cx="1666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265,9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01741" y="5135960"/>
            <a:ext cx="2616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машин и оборудования, не включенных в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другие группировки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497766" y="6205130"/>
            <a:ext cx="2428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ООО «Мобил К»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522301" y="5780096"/>
            <a:ext cx="168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499,8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50764" y="3578258"/>
            <a:ext cx="1053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Обработка древесины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201118" y="4425038"/>
            <a:ext cx="2276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«ЭГГЕР ДРЕВПРОДУКТ ГАГАРИН»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96407" y="4062076"/>
            <a:ext cx="170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26836,1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:p14="http://schemas.microsoft.com/office/powerpoint/2010/main" xmlns="" val="4152744512"/>
              </p:ext>
            </p:extLst>
          </p:nvPr>
        </p:nvGraphicFramePr>
        <p:xfrm>
          <a:off x="177749" y="4096456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xmlns="" val="2665331960"/>
              </p:ext>
            </p:extLst>
          </p:nvPr>
        </p:nvGraphicFramePr>
        <p:xfrm>
          <a:off x="164331" y="4339075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7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5427" y="1635313"/>
            <a:ext cx="1040403" cy="104040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833" y="5097531"/>
            <a:ext cx="2846901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1195965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877" y="1894591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422288" y="2001420"/>
            <a:ext cx="71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853" y="2709834"/>
            <a:ext cx="2449953" cy="504138"/>
          </a:xfrm>
          <a:prstGeom prst="rect">
            <a:avLst/>
          </a:prstGeom>
        </p:spPr>
      </p:pic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xmlns="" val="2368802587"/>
              </p:ext>
            </p:extLst>
          </p:nvPr>
        </p:nvGraphicFramePr>
        <p:xfrm>
          <a:off x="0" y="3357871"/>
          <a:ext cx="2713104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36979" y="1037747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4314" y="5097531"/>
            <a:ext cx="3363853" cy="15142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50290" y="4711056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2022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0057" y="5254123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7491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8295" y="1219453"/>
            <a:ext cx="199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0057" y="5945668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7382" y="5172356"/>
            <a:ext cx="355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25427" y="587531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28259" y="4259093"/>
            <a:ext cx="141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молоко</a:t>
            </a:r>
          </a:p>
        </p:txBody>
      </p:sp>
      <p:pic>
        <p:nvPicPr>
          <p:cNvPr id="2052" name="Picture 4" descr="C:\Users\6145~1\AppData\Local\Temp\Rar$DIa0.917\картофель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33782" y="1652630"/>
            <a:ext cx="1052698" cy="1063149"/>
          </a:xfrm>
          <a:prstGeom prst="rect">
            <a:avLst/>
          </a:prstGeom>
          <a:noFill/>
        </p:spPr>
      </p:pic>
      <p:pic>
        <p:nvPicPr>
          <p:cNvPr id="2054" name="Picture 6" descr="C:\Users\6145~1\AppData\Local\Temp\Rar$DIa0.510\мяср скота и птицы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82633" y="3168502"/>
            <a:ext cx="1122336" cy="1122336"/>
          </a:xfrm>
          <a:prstGeom prst="rect">
            <a:avLst/>
          </a:prstGeom>
          <a:noFill/>
        </p:spPr>
      </p:pic>
      <p:pic>
        <p:nvPicPr>
          <p:cNvPr id="2055" name="Picture 7" descr="C:\Users\6145~1\AppData\Local\Temp\Rar$DIa0.733\молоко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56875" y="3157870"/>
            <a:ext cx="1109871" cy="113997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045255" y="2666439"/>
            <a:ext cx="1161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зерно</a:t>
            </a:r>
            <a:endParaRPr lang="ru-RU" sz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978946" y="1097280"/>
            <a:ext cx="13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250124" y="2715779"/>
            <a:ext cx="1820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картофель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28988" y="4249983"/>
            <a:ext cx="1599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 </a:t>
            </a:r>
            <a:endParaRPr lang="ru-RU" sz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63656" y="4263028"/>
            <a:ext cx="1382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мясо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49" name="Picture 1" descr="C:\Users\6145~1\AppData\Local\Temp\Rar$DIa0.784\овощи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53338" y="1663852"/>
            <a:ext cx="1043561" cy="1040703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6222680" y="2725200"/>
            <a:ext cx="90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   </a:t>
            </a:r>
            <a:r>
              <a:rPr lang="ru-RU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овощи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24875" y="1845269"/>
            <a:ext cx="104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15000 тонн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61661" y="1875082"/>
            <a:ext cx="119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6659</a:t>
            </a:r>
          </a:p>
          <a:p>
            <a:pPr algn="ctr"/>
            <a:r>
              <a:rPr lang="ru-RU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тонны</a:t>
            </a:r>
            <a:endParaRPr lang="ru-RU" sz="1600" b="1" dirty="0">
              <a:solidFill>
                <a:srgbClr val="05BAF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54325" y="3355719"/>
            <a:ext cx="72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6,9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тонн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12476" y="3386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5991161" y="1818389"/>
            <a:ext cx="1387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2944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тонны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97572" y="3391786"/>
            <a:ext cx="11376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5778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тонны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104707" y="3376203"/>
            <a:ext cx="9888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8170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тонн</a:t>
            </a:r>
          </a:p>
        </p:txBody>
      </p:sp>
      <p:pic>
        <p:nvPicPr>
          <p:cNvPr id="1026" name="Picture 2" descr="C:\Users\6145~1\AppData\Local\Temp\Rar$DIa0.011\яйца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34985" y="3147238"/>
            <a:ext cx="1091483" cy="1089273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 rot="10800000" flipV="1">
            <a:off x="5879803" y="4280987"/>
            <a:ext cx="116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яйцо</a:t>
            </a:r>
            <a:endParaRPr lang="ru-RU" sz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75497" y="3370521"/>
            <a:ext cx="1201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3,0</a:t>
            </a:r>
          </a:p>
          <a:p>
            <a:pPr algn="ctr"/>
            <a:r>
              <a:rPr lang="ru-RU" sz="1600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  млн.шт. </a:t>
            </a:r>
            <a:endParaRPr lang="ru-RU" sz="1600" b="1" dirty="0">
              <a:solidFill>
                <a:srgbClr val="05BAF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21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6" y="5794745"/>
            <a:ext cx="922100" cy="88150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86" y="2137144"/>
            <a:ext cx="2537288" cy="2977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" y="5667153"/>
            <a:ext cx="2136109" cy="2099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0" y="957673"/>
            <a:ext cx="2449174" cy="287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93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" y="967627"/>
            <a:ext cx="2449174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0817"/>
            <a:ext cx="24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4498" y="958621"/>
            <a:ext cx="24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8838" y="2094614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483"/>
            <a:ext cx="2444861" cy="256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946412"/>
            <a:ext cx="225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Грантовая поддержка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0120" y="5645888"/>
            <a:ext cx="20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50" y="4652416"/>
            <a:ext cx="2390094" cy="4268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9245" y="4644116"/>
            <a:ext cx="255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</a:t>
            </a:r>
            <a:r>
              <a:rPr lang="en-US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 техники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" y="1244009"/>
            <a:ext cx="2327696" cy="26475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19" y="1360968"/>
            <a:ext cx="2442366" cy="31914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18" y="5128769"/>
            <a:ext cx="2328528" cy="110191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33" y="1405542"/>
            <a:ext cx="2519842" cy="60401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1758"/>
            <a:ext cx="2478048" cy="1403497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2535973" y="5150036"/>
            <a:ext cx="2376270" cy="1038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для производства сельскохозяйственной продукции.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прямых понесенных затрат на создание и (или) модернизацию объектов агропромышленного комплекса.</a:t>
            </a: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65" y="2519044"/>
            <a:ext cx="2509210" cy="691989"/>
          </a:xfrm>
          <a:prstGeom prst="rect">
            <a:avLst/>
          </a:prstGeom>
        </p:spPr>
      </p:pic>
      <p:sp>
        <p:nvSpPr>
          <p:cNvPr id="35" name="Объект 31"/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уплату процентов  по инвестиционным кредитам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dirty="0" smtClean="0"/>
              <a:t>Льготное кредитование.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None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" y="5943600"/>
            <a:ext cx="2274127" cy="892882"/>
          </a:xfrm>
          <a:prstGeom prst="rect">
            <a:avLst/>
          </a:prstGeom>
        </p:spPr>
      </p:pic>
      <p:sp>
        <p:nvSpPr>
          <p:cNvPr id="36" name="Объект 31"/>
          <p:cNvSpPr txBox="1">
            <a:spLocks/>
          </p:cNvSpPr>
          <p:nvPr/>
        </p:nvSpPr>
        <p:spPr>
          <a:xfrm>
            <a:off x="0" y="5981201"/>
            <a:ext cx="2356410" cy="811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и(или) животноводства, и (или) товарной 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(товарного рыбоводства).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Объект 31"/>
          <p:cNvSpPr txBox="1">
            <a:spLocks/>
          </p:cNvSpPr>
          <p:nvPr/>
        </p:nvSpPr>
        <p:spPr>
          <a:xfrm>
            <a:off x="0" y="4263657"/>
            <a:ext cx="2424224" cy="733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«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 на их создание  и развитие.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развитие семейных животноводческих ферм на базе крестьянских (фермерских) хозяйств, включая индивидуальных предпринимателей.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сельскохозяйственным потребительским кооперативам для развития материально-технической базы.</a:t>
            </a:r>
          </a:p>
        </p:txBody>
      </p:sp>
      <p:sp>
        <p:nvSpPr>
          <p:cNvPr id="49" name="Объект 31"/>
          <p:cNvSpPr>
            <a:spLocks noGrp="1"/>
          </p:cNvSpPr>
          <p:nvPr/>
        </p:nvSpPr>
        <p:spPr>
          <a:xfrm>
            <a:off x="191386" y="1307806"/>
            <a:ext cx="2052084" cy="246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0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возмещение части затрат на приобретение элитных семян.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 возмещению производителям зерновых культур части затрат на производство и реализацию зерновых культур.</a:t>
            </a:r>
            <a:endParaRPr lang="ru-RU" sz="700" spc="-5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проведение культуртехнических мероприятий на выбывших сельскохозяйственных угодьях, вовлекаемых в сельскохозяйственный оборот.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возмещение части затрат на обеспечение прироста сельскохозяйственной продукции собственного производства в рамках приоритетной </a:t>
            </a:r>
            <a:r>
              <a:rPr lang="ru-RU" sz="7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подотрасли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агропромышленного комплекса.</a:t>
            </a:r>
            <a:endParaRPr lang="ru-RU" sz="700" spc="-50" dirty="0" smtClean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закладку и уход за многолетними насаждениями.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стимулирование увеличения производства масличных культур.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на проведение комплекса </a:t>
            </a:r>
            <a:r>
              <a:rPr lang="ru-RU" sz="7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агротехнологических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работ.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endParaRPr lang="ru-RU" sz="85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Объект 31"/>
          <p:cNvSpPr txBox="1">
            <a:spLocks/>
          </p:cNvSpPr>
          <p:nvPr/>
        </p:nvSpPr>
        <p:spPr>
          <a:xfrm>
            <a:off x="2530549" y="1424763"/>
            <a:ext cx="2296632" cy="3062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поддержку племенного животноводства.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повышение продуктивности в молочном скотоводстве.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</a:t>
            </a: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закупку сырого молока на территории Смоленской области для производства молочной продукции.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</a:t>
            </a: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возмещение части затрат на содержание высокопродуктивного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содержание товарного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реализованную товарную рыбу.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Субсидии на </a:t>
            </a: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приобретение племенного молодняка</a:t>
            </a: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на приобретение молока сырого для переработки и последующей реализации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99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71730" y="2562446"/>
            <a:ext cx="2487945" cy="59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развитие газификации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водоснабжения в сельской местности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3" y="3318248"/>
            <a:ext cx="2317898" cy="78592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082363" y="3359888"/>
            <a:ext cx="2264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Региональный проект «Международная кооперация и экспорт»  и «Малое и среднее предпринимательство и поддержка индивидуальной предпринимательской инициативы»</a:t>
            </a:r>
            <a:endParaRPr lang="ru-RU" sz="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9321" y="4136066"/>
            <a:ext cx="2137144" cy="637954"/>
          </a:xfrm>
          <a:prstGeom prst="rect">
            <a:avLst/>
          </a:prstGeom>
        </p:spPr>
      </p:pic>
      <p:sp>
        <p:nvSpPr>
          <p:cNvPr id="52" name="Объект 31"/>
          <p:cNvSpPr txBox="1">
            <a:spLocks/>
          </p:cNvSpPr>
          <p:nvPr/>
        </p:nvSpPr>
        <p:spPr>
          <a:xfrm>
            <a:off x="5231219" y="4136066"/>
            <a:ext cx="1935125" cy="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Экспорт продукции АПК.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системы поддержки фермеров и развитие сельской кооперации.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124690"/>
            <a:ext cx="545401" cy="768927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94541"/>
            <a:ext cx="684803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4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513" y="5105596"/>
            <a:ext cx="3068188" cy="1536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780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/>
        </p:blipFill>
        <p:spPr bwMode="auto">
          <a:xfrm>
            <a:off x="373095" y="1179475"/>
            <a:ext cx="1052404" cy="1019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07" y="1153494"/>
            <a:ext cx="1057501" cy="10334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7735" y="2269047"/>
            <a:ext cx="28471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автодорога федерального значения: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735" y="4482638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05" y="2813142"/>
            <a:ext cx="468176" cy="468176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712367" y="2921376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М-1 «Беларусь»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37" y="3807562"/>
            <a:ext cx="469038" cy="536734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698514" y="3917791"/>
            <a:ext cx="26916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Москва-Смоленск-Брест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76974" y="1288300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7871" y="5673636"/>
            <a:ext cx="273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303,6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5690" y="6104901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15,6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5690" y="5219888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341,7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75162" y="3391717"/>
            <a:ext cx="358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железнодорожная магистраль: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59037" y="1335062"/>
            <a:ext cx="1294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662,9 км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0"/>
            <a:ext cx="518206" cy="938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922" y="1008942"/>
            <a:ext cx="3952192" cy="57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3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организации, оказывающие услуги связи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14324" y="112580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456563" y="296413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8903" y="3424730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отделения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26167" y="3083746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операторов сотой связи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65460" y="5098367"/>
            <a:ext cx="2215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телерадиовещание</a:t>
            </a:r>
            <a:endParaRPr lang="ru-RU" sz="1200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0285" y="5098367"/>
            <a:ext cx="1251611" cy="12516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0163" y="5108680"/>
            <a:ext cx="1237827" cy="123782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582633" y="1426694"/>
            <a:ext cx="2200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rabicPeriod"/>
              <a:tabLst>
                <a:tab pos="176213" algn="l"/>
              </a:tabLst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ПАО «Ростелеком» </a:t>
            </a:r>
          </a:p>
          <a:p>
            <a:pPr>
              <a:buAutoNum type="arabicPeriod"/>
              <a:tabLst>
                <a:tab pos="176213" algn="l"/>
              </a:tabLst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ООО «Орбита плюс»</a:t>
            </a:r>
          </a:p>
          <a:p>
            <a:pPr>
              <a:buAutoNum type="arabicPeriod"/>
              <a:tabLst>
                <a:tab pos="176213" algn="l"/>
              </a:tabLst>
            </a:pP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AutoNum type="arabicPeriod"/>
              <a:tabLst>
                <a:tab pos="176213" algn="l"/>
              </a:tabLst>
            </a:pP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9738" y="4436524"/>
            <a:ext cx="184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44008">
            <a:off x="2471080" y="4657965"/>
            <a:ext cx="969094" cy="1240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045" y="4292696"/>
            <a:ext cx="430305" cy="4407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674" y="4756796"/>
            <a:ext cx="454160" cy="4532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333" y="5247916"/>
            <a:ext cx="481090" cy="3521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558" y="5623413"/>
            <a:ext cx="452779" cy="453993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934288" y="5703936"/>
            <a:ext cx="152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429140" y="5209084"/>
            <a:ext cx="146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Теле2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428236" y="4351642"/>
            <a:ext cx="1161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«МТС»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37468" y="4819121"/>
            <a:ext cx="1731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«Билайн»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6386" name="Picture 2" descr="http://ts02.spac.me/tfil/b8b66d09d8495fd4d6c8fe7df2880ec2/54538248.ft.500.500.0.jpg?142023188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4400" y="6192982"/>
            <a:ext cx="612774" cy="592282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1423555" y="6224155"/>
            <a:ext cx="1631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«</a:t>
            </a:r>
            <a:r>
              <a:rPr lang="en-US" sz="14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Yota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6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6864" y="2151993"/>
            <a:ext cx="970916" cy="98501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1FFD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3915" y="5291718"/>
            <a:ext cx="3397276" cy="1111828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4775" y="3200401"/>
            <a:ext cx="4511699" cy="167994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1126792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5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3647" y="4303549"/>
            <a:ext cx="264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39,2 тыс. кв. 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7461" y="2143852"/>
            <a:ext cx="15712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1 263,4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9665" y="2273155"/>
            <a:ext cx="1043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103,2%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8112" y="2574739"/>
            <a:ext cx="11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  уровню 2020 года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8199" y="1272109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3219" y="3396539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199" y="5089292"/>
            <a:ext cx="2308594" cy="13886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41940" y="2543607"/>
            <a:ext cx="393612" cy="191262"/>
          </a:xfrm>
          <a:prstGeom prst="rect">
            <a:avLst/>
          </a:prstGeom>
        </p:spPr>
      </p:pic>
      <p:pic>
        <p:nvPicPr>
          <p:cNvPr id="1026" name="Picture 2" descr="P1000514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9533" y="1021461"/>
            <a:ext cx="3981450" cy="2072613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115340" y="3264195"/>
            <a:ext cx="42849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ctr"/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 2021  году  застройщиком </a:t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ООО «Консоль» сдан в эксплуатацию многоквартирный жилой дом по </a:t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ул. Гагарина в г. Гагарин на 150 квартир</a:t>
            </a:r>
            <a:r>
              <a:rPr lang="en-US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;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индивидуальное жилищное строительство – </a:t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29 011 кв. м, в т. ч. г. Гагарин – 8 058 кв. м., сельская местность –  20 953 кв. м. 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0800000" flipV="1">
            <a:off x="3025320" y="5590085"/>
            <a:ext cx="33650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10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 2022 году планируется строительство физкультурного комплекса открытого типа в г. Гагарин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89767" y="4880343"/>
            <a:ext cx="296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Сфера образования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2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</a:t>
            </a:r>
            <a:r>
              <a:rPr lang="ru-RU" sz="1650" dirty="0" err="1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Гагаринский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район»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4777" y="1462768"/>
            <a:ext cx="44032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endParaRPr lang="ru-RU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Представляем вашему вниманию инвестиционный паспорт муниципального образования «Гагаринский район» Смоленской области. </a:t>
            </a:r>
          </a:p>
          <a:p>
            <a:pPr indent="36195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Администрация Гагаринского района открыта к сотрудничеству с потенциальными инвесторами, готова оказывать поддержку, создавать оптимальные условия для ведения бизнеса. Нам интересно любое предложение.</a:t>
            </a:r>
          </a:p>
          <a:p>
            <a:pPr indent="36195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Выгодное географическое положение, богатые природные ресурсы, развитая социальная инфраструктура, наличие перечня свободных инвестиционных площадок, квалифицированных трудовых ресурсов, а также богатая история, славные культурные и духовные традиции делают наш район привлекательным для развития сотрудничества и партнерства.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1209" y="3825446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Хомайко</a:t>
            </a:r>
            <a:endParaRPr lang="ru-RU" sz="1400" dirty="0" smtClean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Полина Викторовна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31576" y="1072779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0395" y="6283842"/>
            <a:ext cx="455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Гагаринский район!</a:t>
            </a:r>
          </a:p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6447" y="5039833"/>
            <a:ext cx="6677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будем рады конструктивному диалогу и партнерству!  Желаем вам успешного и плодотворного бизнеса на Родине первого космонавта планеты!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4" y="1366532"/>
            <a:ext cx="2400664" cy="23006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1" y="1321245"/>
            <a:ext cx="2453536" cy="2345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717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33526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88793" y="2081424"/>
            <a:ext cx="80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535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79749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746" y="4619624"/>
            <a:ext cx="1556334" cy="149542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582283" y="4891358"/>
            <a:ext cx="1409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942,2 кв.м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49873" y="3653288"/>
            <a:ext cx="1306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5725,7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075" y="3696283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36729" y="1473004"/>
            <a:ext cx="93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51274" y="3073895"/>
            <a:ext cx="1180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114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5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528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273" y="1166597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8235324"/>
              </p:ext>
            </p:extLst>
          </p:nvPr>
        </p:nvGraphicFramePr>
        <p:xfrm>
          <a:off x="390186" y="1722121"/>
          <a:ext cx="3381713" cy="2369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410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  <a:gridCol w="1694303">
                  <a:extLst>
                    <a:ext uri="{9D8B030D-6E8A-4147-A177-3AD203B41FA5}">
                      <a16:colId xmlns="" xmlns:a16="http://schemas.microsoft.com/office/drawing/2014/main" val="3658549356"/>
                    </a:ext>
                  </a:extLst>
                </a:gridCol>
              </a:tblGrid>
              <a:tr h="29668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204891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Д/О № 8609/0119 Смоленского отделения № 8609 ПАО «Сбербанк»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Д/О № 3349/03/05 ОАО «РОССИЙСКИЙ СЕЛЬСКОХОЗЯЙ-СТВЕННЫЙ БАНК»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АО «ПОЧТА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БАНК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ПАО «</a:t>
                      </a:r>
                      <a:r>
                        <a:rPr lang="ru-RU" sz="1000" dirty="0" err="1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Совкомбанк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ООО «РОСГОССТРАХ»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САО «ВСК»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СПАО «РЕСО-Гарантия»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579966" y="1089653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1890595096"/>
              </p:ext>
            </p:extLst>
          </p:nvPr>
        </p:nvGraphicFramePr>
        <p:xfrm>
          <a:off x="3321268" y="1269643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59749" y="4513945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2747017897"/>
              </p:ext>
            </p:extLst>
          </p:nvPr>
        </p:nvGraphicFramePr>
        <p:xfrm>
          <a:off x="122273" y="2417432"/>
          <a:ext cx="7044570" cy="448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288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0" y="6183510"/>
            <a:ext cx="6012182" cy="23395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6886"/>
            <a:ext cx="6315075" cy="82867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984" y="5755806"/>
            <a:ext cx="6181725" cy="77910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68502"/>
            <a:ext cx="7564077" cy="1244010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униципальных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чреждений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301" y="3228965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8410" y="3136605"/>
            <a:ext cx="4545064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средних общеобразовательных школ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4 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основные общеобразовательные школы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начальная школа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филиала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открытая (сменная) школа</a:t>
            </a:r>
            <a:endParaRPr lang="ru-RU" sz="16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29469"/>
            <a:ext cx="7190509" cy="9692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0756" y="4468093"/>
            <a:ext cx="207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6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50" y="5663046"/>
            <a:ext cx="1738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6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1983" y="3817171"/>
            <a:ext cx="214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4  439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9349" y="1476372"/>
            <a:ext cx="942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83356" y="1489742"/>
            <a:ext cx="798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9</a:t>
            </a:r>
            <a:endParaRPr lang="ru-RU" sz="4400" b="1" dirty="0">
              <a:solidFill>
                <a:srgbClr val="59C0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12182" y="1467359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41766" y="4513187"/>
            <a:ext cx="5001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 детского творчества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Детская художественная школа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Детская музыкальная школа</a:t>
            </a:r>
          </a:p>
          <a:p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66683" y="5557606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59068" y="5777266"/>
            <a:ext cx="452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детских садов общего вида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детских групп при сельских школах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87036" y="5029201"/>
            <a:ext cx="2015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Обучается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2 205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чел.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0756" y="6232604"/>
            <a:ext cx="2504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1 759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2369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8E8A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65" y="4652915"/>
            <a:ext cx="6255170" cy="8016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480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43694" y="1186856"/>
          <a:ext cx="3620069" cy="182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574">
                  <a:extLst>
                    <a:ext uri="{9D8B030D-6E8A-4147-A177-3AD203B41FA5}">
                      <a16:colId xmlns:a16="http://schemas.microsoft.com/office/drawing/2014/main" xmlns="" val="2891352032"/>
                    </a:ext>
                  </a:extLst>
                </a:gridCol>
                <a:gridCol w="698495">
                  <a:extLst>
                    <a:ext uri="{9D8B030D-6E8A-4147-A177-3AD203B41FA5}">
                      <a16:colId xmlns:a16="http://schemas.microsoft.com/office/drawing/2014/main" xmlns="" val="264918717"/>
                    </a:ext>
                  </a:extLst>
                </a:gridCol>
              </a:tblGrid>
              <a:tr h="3604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sz="1400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83299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Участковые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больницы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429711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5169501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Врачебные амбулатории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5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556949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Фельдшерско-акушерские пункты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29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7758" y="1085042"/>
            <a:ext cx="3182969" cy="203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333" y="3305594"/>
            <a:ext cx="1167990" cy="1167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086" y="3315706"/>
            <a:ext cx="1178099" cy="117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63" y="3315706"/>
            <a:ext cx="1157877" cy="11578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14140" y="367392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9185" y="3604673"/>
            <a:ext cx="111601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4499" y="3491552"/>
            <a:ext cx="1374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1828" y="4493805"/>
            <a:ext cx="861777" cy="10064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6263" y="4724400"/>
            <a:ext cx="625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территории Гагаринского района успешно функционируют частные медицинские учреждения, предлагающие широкий спектр медицинских услуг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населения.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5465583"/>
            <a:ext cx="6255172" cy="107506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8296" y="5486400"/>
            <a:ext cx="6189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Жителям и гостям сельских поселений Гагаринского района высококвалифицированную помощь оказывает мобильный передвижной комплекс - медицинский поезд «Здоровье Смоленщины». В состав входит два модуля с тремя медицинскими кабинетами и флюорографической установкой, микроавтобус для бригады врачей.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450" y="3281380"/>
            <a:ext cx="1200867" cy="12008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0087" y="3550812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7190" y="3299187"/>
            <a:ext cx="1200867" cy="12008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35184" y="3604673"/>
            <a:ext cx="72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71</a:t>
            </a:r>
            <a:r>
              <a:rPr lang="ru-RU" sz="20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0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8930" y="3283243"/>
            <a:ext cx="1200867" cy="12008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25038" y="3458478"/>
            <a:ext cx="9925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16,0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453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03211" y="2591530"/>
            <a:ext cx="390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221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спортивное сооружение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0313" y="3960881"/>
            <a:ext cx="2774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спортивные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школы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09916" y="4444854"/>
            <a:ext cx="4054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МБУ «Гагаринская спортивная школа»</a:t>
            </a:r>
          </a:p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МБУ «</a:t>
            </a:r>
            <a:r>
              <a:rPr lang="ru-RU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Гагаринская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спортивная школа по плаванию»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31452" y="2067037"/>
            <a:ext cx="2032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21 099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2321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7927" y="5522783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2021 г. проведено</a:t>
            </a:r>
          </a:p>
          <a:p>
            <a:pPr algn="ctr"/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173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30393" y="3177578"/>
            <a:ext cx="3929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спортивный объект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98283" y="3635828"/>
            <a:ext cx="369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ФОК «Восток»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7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 descr="\\192.168.223.199\информационный ресурс\Для обмена в сети РАЗМЕСТИЛ-УДАЛИЛ\Экономика1\Бударина Е.В\Информация к слайдам 23,24,25\Слайд 24. КУЛЬТУРА\МБУК МКДЦ Комсомолец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615" y="1139405"/>
            <a:ext cx="2521120" cy="1562269"/>
          </a:xfrm>
          <a:prstGeom prst="roundRect">
            <a:avLst>
              <a:gd name="adj" fmla="val 6809"/>
            </a:avLst>
          </a:prstGeom>
          <a:noFill/>
          <a:ln w="38100">
            <a:solidFill>
              <a:srgbClr val="84E7EB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915" y="154887"/>
            <a:ext cx="1099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173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544" y="2489227"/>
            <a:ext cx="2026969" cy="373732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191673" y="2545973"/>
            <a:ext cx="2432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МКДЦ «Комсомолец»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Picture 4" descr="https://milgrommarketing.com/wp-content/uploads/2017/08/5-Steps-for-Better-Press-Coverage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48" r="16386"/>
          <a:stretch/>
        </p:blipFill>
        <p:spPr bwMode="auto">
          <a:xfrm>
            <a:off x="417918" y="1017216"/>
            <a:ext cx="931384" cy="9313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8" cstate="print"/>
          <a:srcRect l="18371" r="16295"/>
          <a:stretch/>
        </p:blipFill>
        <p:spPr bwMode="auto">
          <a:xfrm>
            <a:off x="839786" y="3950398"/>
            <a:ext cx="955485" cy="955485"/>
          </a:xfrm>
          <a:prstGeom prst="ellipse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786" y="3937442"/>
            <a:ext cx="968441" cy="96844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121" y="5367548"/>
            <a:ext cx="991512" cy="99151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50" y="2491789"/>
            <a:ext cx="994249" cy="99424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8194" y="3478203"/>
            <a:ext cx="168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sz="1200" dirty="0" smtClean="0"/>
              <a:t>Городской парк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73540" y="4915902"/>
            <a:ext cx="1986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 smtClean="0"/>
              <a:t>Клубные </a:t>
            </a:r>
            <a:r>
              <a:rPr lang="ru-RU" dirty="0"/>
              <a:t>учреждения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59725" y="6401921"/>
            <a:ext cx="140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47012" y="5509361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8376" y="2645477"/>
            <a:ext cx="36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8264" y="1998323"/>
            <a:ext cx="126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Гагаринское </a:t>
            </a:r>
            <a:r>
              <a:rPr lang="ru-RU" sz="12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телевидение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31845" y="4067719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264" y="1008942"/>
            <a:ext cx="968441" cy="96844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0" y="5344633"/>
            <a:ext cx="994254" cy="99425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588" y="6401922"/>
            <a:ext cx="104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4495" y="5487817"/>
            <a:ext cx="69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7996" y="1124370"/>
            <a:ext cx="65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16773" y="4191959"/>
            <a:ext cx="474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215</a:t>
            </a:r>
            <a:r>
              <a:rPr lang="ru-RU" sz="14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формированиях занимаются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2 625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97914" y="3274209"/>
            <a:ext cx="564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2021 г. проведено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4 393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мероприятия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сфере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607504" y="5256984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19 584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438 627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экземпляра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473" y="70270"/>
            <a:ext cx="588807" cy="938672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2101131" y="1616339"/>
            <a:ext cx="2766605" cy="1491965"/>
            <a:chOff x="687238" y="1433991"/>
            <a:chExt cx="3198595" cy="1491278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238" y="1433991"/>
              <a:ext cx="3198595" cy="1491278"/>
            </a:xfrm>
            <a:prstGeom prst="rect">
              <a:avLst/>
            </a:prstGeom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4375" y="1476375"/>
              <a:ext cx="3133725" cy="1421316"/>
            </a:xfrm>
            <a:prstGeom prst="roundRect">
              <a:avLst>
                <a:gd name="adj" fmla="val 577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3346" y="1264081"/>
            <a:ext cx="2276282" cy="50164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60281" y="1304056"/>
            <a:ext cx="235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сторико-художественный музей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 descr="http://static.panoramio.com/photos/large/77667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308" y="1176100"/>
            <a:ext cx="2880530" cy="1456487"/>
          </a:xfrm>
          <a:prstGeom prst="roundRect">
            <a:avLst>
              <a:gd name="adj" fmla="val 6772"/>
            </a:avLst>
          </a:prstGeom>
          <a:noFill/>
          <a:ln w="38100">
            <a:solidFill>
              <a:srgbClr val="7CD9E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02" y="2427439"/>
            <a:ext cx="828996" cy="828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52" y="1129263"/>
            <a:ext cx="844692" cy="844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9983" y="1224089"/>
            <a:ext cx="44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13275" y="1956048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Туристические фирмы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7307" y="2580673"/>
            <a:ext cx="46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82216" y="3271084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0121" y="3912863"/>
            <a:ext cx="1010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ru-RU" sz="32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4825" y="5364633"/>
            <a:ext cx="89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и 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1283913" y="4495972"/>
            <a:ext cx="2352675" cy="60430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54126" y="4585188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6949" y="4910200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6332" y="5598153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0294" y="4901671"/>
            <a:ext cx="2698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Текст...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43649" y="5584082"/>
            <a:ext cx="2698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Текст…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748876" y="443689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38" name="Picture 18" descr="C:\Users\user\Pictures\АЛЛЕЯ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8585" y="2343531"/>
            <a:ext cx="2954900" cy="1533525"/>
          </a:xfrm>
          <a:prstGeom prst="roundRect">
            <a:avLst>
              <a:gd name="adj" fmla="val 6772"/>
            </a:avLst>
          </a:prstGeom>
          <a:noFill/>
          <a:ln w="38100">
            <a:solidFill>
              <a:srgbClr val="7CD9E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146" y="4405513"/>
            <a:ext cx="3015284" cy="159114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139" y="4832085"/>
            <a:ext cx="266700" cy="23346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9558" y="5448505"/>
            <a:ext cx="266700" cy="233469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3935797" y="4433990"/>
            <a:ext cx="3095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86457" y="4816262"/>
            <a:ext cx="234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 flipH="1">
            <a:off x="4214728" y="4778839"/>
            <a:ext cx="2779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9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марта - Международные общественно-научные чтения, посвященные памяти Ю.А. Гагарина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34056" y="5431289"/>
            <a:ext cx="24934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II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квартал – Фестиваль мини-спектаклей «Давай, удивляй!»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326443" y="4513020"/>
            <a:ext cx="235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1467798" y="5099628"/>
            <a:ext cx="469984" cy="46998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47518" y="6206096"/>
            <a:ext cx="490265" cy="48939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7798" y="5672724"/>
            <a:ext cx="452293" cy="452293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012082" y="5202655"/>
            <a:ext cx="1507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/>
          </a:p>
        </p:txBody>
      </p:sp>
      <p:sp>
        <p:nvSpPr>
          <p:cNvPr id="83" name="Прямоугольник 82"/>
          <p:cNvSpPr/>
          <p:nvPr/>
        </p:nvSpPr>
        <p:spPr>
          <a:xfrm rot="10800000" flipV="1">
            <a:off x="1940550" y="6307012"/>
            <a:ext cx="3081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Культурно-познавательный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1983745" y="5764010"/>
            <a:ext cx="1330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26" name="Picture 6" descr="http://www.visitsmolensk.ru/photos/med/11116_9bf18g2_6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00779" y="2561804"/>
            <a:ext cx="2687433" cy="1484314"/>
          </a:xfrm>
          <a:prstGeom prst="roundRect">
            <a:avLst>
              <a:gd name="adj" fmla="val 6772"/>
            </a:avLst>
          </a:prstGeom>
          <a:noFill/>
          <a:ln w="38100">
            <a:solidFill>
              <a:srgbClr val="7CD9E0"/>
            </a:solidFill>
          </a:ln>
        </p:spPr>
      </p:pic>
      <p:grpSp>
        <p:nvGrpSpPr>
          <p:cNvPr id="7" name="Группа 86"/>
          <p:cNvGrpSpPr/>
          <p:nvPr/>
        </p:nvGrpSpPr>
        <p:grpSpPr>
          <a:xfrm>
            <a:off x="5083884" y="2095775"/>
            <a:ext cx="2336700" cy="549537"/>
            <a:chOff x="1413480" y="4250814"/>
            <a:chExt cx="2336700" cy="54953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8ACE52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colorTemperature colorTemp="47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3058" y="4250814"/>
              <a:ext cx="2317544" cy="54953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413480" y="4304307"/>
              <a:ext cx="2336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Братская могила советских воинов</a:t>
              </a:r>
              <a:endPara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874" y="1063151"/>
            <a:ext cx="2952934" cy="700201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395950" y="1086953"/>
            <a:ext cx="282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Памятник в честь армий, освободивших </a:t>
            </a:r>
            <a:r>
              <a:rPr lang="ru-RU" sz="12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от немецко-фашистских захватчиков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876" y="3873737"/>
            <a:ext cx="2317544" cy="45239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388876" y="3977706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Музей Первого полёта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380" y="5194898"/>
            <a:ext cx="883229" cy="883229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 flipH="1">
            <a:off x="509155" y="5372099"/>
            <a:ext cx="415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6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9727387"/>
              </p:ext>
            </p:extLst>
          </p:nvPr>
        </p:nvGraphicFramePr>
        <p:xfrm>
          <a:off x="130629" y="1138893"/>
          <a:ext cx="6370655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961"/>
                <a:gridCol w="4905694"/>
              </a:tblGrid>
              <a:tr h="1361759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выгодное географическое положение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близость к московской агломерации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устойчивое экономическое и финансовое состояние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района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экологически чистые территории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наличие сырьевых ресурсов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лес, торф, природный камень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развитая  транспортная инфраструктура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высокая доля неиспользуемых сельскохозяйственных площадей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качественные человеческие ресурсы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наличие комплекса культурно-исторических ценностей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933778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дефицитный бюджет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отсутствие технопарков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дефицит высококвалифицированных кадров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недостаточный уровень развития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профтехобразования</a:t>
                      </a:r>
                      <a:endParaRPr lang="ru-RU" sz="1100" baseline="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кадровый дефицит узкоспециализированных специалистов в  здравоохранении и образовании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5044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/>
                        </a:rPr>
                        <a:t>O</a:t>
                      </a:r>
                      <a:endParaRPr lang="ru-RU" sz="1600" b="1" dirty="0"/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развитие производства товаров народного потребления  (</a:t>
                      </a:r>
                      <a:r>
                        <a:rPr lang="en-US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FMCG)  </a:t>
                      </a: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реализации на территории московской агломерации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организация транспортно-логистических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внедрение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инновационных технологий, предполагающих сокращение трудовых, энергетических  ресурсов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создание системы </a:t>
                      </a:r>
                      <a:r>
                        <a:rPr lang="ru-RU" sz="1100" baseline="0" dirty="0" err="1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профтехобразования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ориентированной на потребности экономики района, развитие системы профориентации</a:t>
                      </a:r>
                      <a:endParaRPr lang="ru-RU" sz="1100" dirty="0" smtClean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вовлечение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сельскохозяйственное производство неиспользуемых сельхозугодий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развитие туризма</a:t>
                      </a:r>
                      <a:endParaRPr lang="ru-RU" sz="1100" dirty="0" smtClean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54755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/>
                        </a:rPr>
                        <a:t>T</a:t>
                      </a:r>
                      <a:endParaRPr lang="ru-RU" sz="1600" b="1" dirty="0"/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отток квалифицированных кадров  из района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демографическое старение населения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рост социальной нагрузки</a:t>
                      </a:r>
                      <a:endParaRPr lang="ru-RU" sz="11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858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2" t="7485" r="9452" b="8220"/>
          <a:stretch/>
        </p:blipFill>
        <p:spPr>
          <a:xfrm>
            <a:off x="54140" y="1378251"/>
            <a:ext cx="7548234" cy="441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6936" y="1523784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«ГАГАРИНСКИЙ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6936" y="3883827"/>
            <a:ext cx="3058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ПЕРВЫЙ ЗАМЕСТИТЕЛЬ 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ГЛАВЫ АДМИНИСТРАЦИИ МУНИЦИПАЛЬНОГО ОБРАЗОВАНИЯ «ГАГАРИНСКИЙ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34318" y="198531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0385" y="4217673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4280" y="2477891"/>
            <a:ext cx="329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Хомайко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Полина Викторовна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(48135 ) 3-51-01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gagarin@admin-smolensk.ru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гагаринадмин67.рф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4823" y="5328164"/>
            <a:ext cx="27949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Михайлова 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Ольга Рашидовна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(48135) 3-10-74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ekon_gagarin@mail.ru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80385" y="2934727"/>
            <a:ext cx="26914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3669" y="5059366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1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трелка вправо 39"/>
          <p:cNvSpPr/>
          <p:nvPr/>
        </p:nvSpPr>
        <p:spPr>
          <a:xfrm>
            <a:off x="4528956" y="5304157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841" y="3207470"/>
            <a:ext cx="3978693" cy="139310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351" y="1234745"/>
            <a:ext cx="4112481" cy="162124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353050" y="4916188"/>
            <a:ext cx="942975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047876" y="4948518"/>
            <a:ext cx="952499" cy="914010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59386" y="1271763"/>
            <a:ext cx="4149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Город Гагарин (г.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1968 г.) возник в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XVIII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веке по указу Петра Великого на берегу р.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Гжать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прославился суконными фабриками, кирпичными заводами и дворянской архитектурой. К началу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XX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века численность населения составляла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тыс.чел., действовало 6 учебных заведений, работали два механических, один пивоваренный, два кирпичных и несколько кожевенных заводов.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1775" y="5143266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1719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Основание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Гжатской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Пристани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Уездный город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448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Гжатский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уезд отнесен к Смоленской губернии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Первый полёт человека в космос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3664" y="3303857"/>
            <a:ext cx="3956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целях увековечивания памяти первого космонавта планеты 23 апреля 1968 Указом Президиума Верховного Совета СССР г.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переименован в г. Гагарин в честь Ю.А. Гагарина, родившегося 9 марта 1934 г. в д.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Клушино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Гжатского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 и погибшего 27 марта 1968 г.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302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1776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1796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13118" y="5143265"/>
            <a:ext cx="11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1961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8821" y="3079310"/>
            <a:ext cx="1690011" cy="16900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121391" y="3693482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 descr="getImage_50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2311" y="3023103"/>
            <a:ext cx="1699708" cy="1771650"/>
          </a:xfrm>
          <a:prstGeom prst="ellipse">
            <a:avLst/>
          </a:prstGeom>
          <a:ln>
            <a:noFill/>
          </a:ln>
          <a:effectLst>
            <a:outerShdw dist="139700" sx="1000" sy="1000" algn="tl" rotWithShape="0">
              <a:srgbClr val="333333"/>
            </a:outerShdw>
            <a:softEdge rad="63500"/>
          </a:effectLst>
        </p:spPr>
      </p:pic>
      <p:grpSp>
        <p:nvGrpSpPr>
          <p:cNvPr id="47" name="Группа 46"/>
          <p:cNvGrpSpPr/>
          <p:nvPr/>
        </p:nvGrpSpPr>
        <p:grpSpPr>
          <a:xfrm>
            <a:off x="4418240" y="3041973"/>
            <a:ext cx="1690011" cy="1690011"/>
            <a:chOff x="4418240" y="3041973"/>
            <a:chExt cx="1690011" cy="1690011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18240" y="3041973"/>
              <a:ext cx="1690011" cy="1690011"/>
            </a:xfrm>
            <a:prstGeom prst="rect">
              <a:avLst/>
            </a:prstGeom>
          </p:spPr>
        </p:pic>
        <p:sp>
          <p:nvSpPr>
            <p:cNvPr id="46" name="Овал 45"/>
            <p:cNvSpPr/>
            <p:nvPr/>
          </p:nvSpPr>
          <p:spPr>
            <a:xfrm>
              <a:off x="4442907" y="3076686"/>
              <a:ext cx="1613647" cy="1613647"/>
            </a:xfrm>
            <a:prstGeom prst="ellipse">
              <a:avLst/>
            </a:prstGeom>
            <a:blipFill dpi="0" rotWithShape="1">
              <a:blip r:embed="rId7" cstate="print">
                <a:alphaModFix amt="96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187500" y="1174217"/>
            <a:ext cx="1690011" cy="1690011"/>
            <a:chOff x="242912" y="1162757"/>
            <a:chExt cx="1690011" cy="1690011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2912" y="1162757"/>
              <a:ext cx="1690011" cy="1690011"/>
            </a:xfrm>
            <a:prstGeom prst="rect">
              <a:avLst/>
            </a:prstGeom>
          </p:spPr>
        </p:pic>
        <p:sp>
          <p:nvSpPr>
            <p:cNvPr id="49" name="Овал 48"/>
            <p:cNvSpPr/>
            <p:nvPr/>
          </p:nvSpPr>
          <p:spPr>
            <a:xfrm>
              <a:off x="279699" y="1204856"/>
              <a:ext cx="1624405" cy="1592132"/>
            </a:xfrm>
            <a:prstGeom prst="ellipse">
              <a:avLst/>
            </a:prstGeom>
            <a:blipFill>
              <a:blip r:embed="rId8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488081" y="1211554"/>
            <a:ext cx="1690011" cy="1690011"/>
            <a:chOff x="1543493" y="1200094"/>
            <a:chExt cx="1690011" cy="169001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43493" y="1200094"/>
              <a:ext cx="1690011" cy="1690011"/>
            </a:xfrm>
            <a:prstGeom prst="rect">
              <a:avLst/>
            </a:prstGeom>
          </p:spPr>
        </p:pic>
        <p:sp>
          <p:nvSpPr>
            <p:cNvPr id="58" name="Овал 57"/>
            <p:cNvSpPr/>
            <p:nvPr/>
          </p:nvSpPr>
          <p:spPr>
            <a:xfrm>
              <a:off x="1592132" y="1247886"/>
              <a:ext cx="1624405" cy="1592132"/>
            </a:xfrm>
            <a:prstGeom prst="ellipse">
              <a:avLst/>
            </a:prstGeom>
            <a:blipFill>
              <a:blip r:embed="rId9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1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596" y="4261142"/>
            <a:ext cx="1261312" cy="304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Гагаринский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5516" y="5639748"/>
            <a:ext cx="1614544" cy="7562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58691" y="2636649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11669" y="1477636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1493" y="3749585"/>
            <a:ext cx="236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Городское поселение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01207" y="5111334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94019" y="1747540"/>
            <a:ext cx="1614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2 901,2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8537" y="3953365"/>
            <a:ext cx="93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7248" y="2886376"/>
            <a:ext cx="173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44,1 тыс.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0153" y="5320631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188" y="3714059"/>
            <a:ext cx="796481" cy="7964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390" y="4966908"/>
            <a:ext cx="802911" cy="802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97" y="1378251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19777" y="5710817"/>
            <a:ext cx="14060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Гагаринское</a:t>
            </a:r>
          </a:p>
          <a:p>
            <a:pPr marL="228600" indent="-228600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Кармановское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Никольское 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233" y="2505810"/>
            <a:ext cx="838421" cy="8384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79345" y="4294425"/>
            <a:ext cx="1196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15480" y="5536101"/>
            <a:ext cx="1590675" cy="148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5438" y="1038210"/>
            <a:ext cx="4838203" cy="54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97" y="4777773"/>
            <a:ext cx="2514651" cy="185665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8" y="3623191"/>
            <a:ext cx="2991963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8" y="2416835"/>
            <a:ext cx="2991963" cy="92402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8" y="1284060"/>
            <a:ext cx="2991963" cy="840226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8597" y="4764683"/>
            <a:ext cx="2514651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Наиболее распространены полезные ископаемые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 (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Рябцевское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Баскаковское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Новосельское месторождения),  керамическое сырье (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Гжатское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Серго-Ивановское месторождение), песчано-гравийный материал (близ </a:t>
            </a:r>
            <a:b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Величково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          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Пышково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Токарёво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Козлаково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Желобки, д. Тетери) 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6368" y="2441952"/>
            <a:ext cx="29919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Значительную часть района занимает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Гжатско-Рузская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Гжатско-Протвинская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возвышенность. На западе расположена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Сычевская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низина. Рельеф представляет собой холмисто-волнистую равнину.  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6369" y="3626778"/>
            <a:ext cx="3036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2438" algn="just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умеренно-континентальный со сравнительно теплым летом и умеренно холодной зимой. Наиболее холодный месяц – январь, наиболее теплый – июль.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6368" y="1305567"/>
            <a:ext cx="2991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Основные реки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Гжать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(впадает в р.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Вазуза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р. Яуза. В пределах территории района находится большая часть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Вазузско-Яузского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водохранилища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 smtClean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629" y="2258735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85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629" y="343746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16" y="4610869"/>
            <a:ext cx="377130" cy="3657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7742" y="1008942"/>
            <a:ext cx="3470247" cy="530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621" y="5252579"/>
            <a:ext cx="2592847" cy="13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0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183" y="2561815"/>
            <a:ext cx="1008046" cy="102267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67" y="2530332"/>
            <a:ext cx="1066026" cy="1081501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264" y="2559939"/>
            <a:ext cx="980856" cy="99509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104146" y="334998"/>
            <a:ext cx="548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67836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52563" y="1178981"/>
            <a:ext cx="26639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84555" y="1362143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276763" y="268673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110,7%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16039" y="291755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084232" y="2731592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140,6%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47991" y="3079141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51803" y="2698402"/>
            <a:ext cx="106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114,0%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11307" y="3026603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9386" y="2709809"/>
            <a:ext cx="10116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44,4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546659" y="2734580"/>
            <a:ext cx="13244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38240,3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955298" y="2719340"/>
            <a:ext cx="1721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5725,7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651" y="3922042"/>
            <a:ext cx="2712242" cy="253142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477" y="4135465"/>
            <a:ext cx="849733" cy="848073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1238080" y="4076851"/>
            <a:ext cx="153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7786" y="5106140"/>
            <a:ext cx="2145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554345" y="4613123"/>
            <a:ext cx="137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0,7 %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42514" y="5852213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25,027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233" y="4413699"/>
            <a:ext cx="1285850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126595" y="4400551"/>
            <a:ext cx="1323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035480" y="4710813"/>
            <a:ext cx="165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36120" y="5389329"/>
            <a:ext cx="1383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2954" y="5030456"/>
            <a:ext cx="1320601" cy="3267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2218" y="5706570"/>
            <a:ext cx="1321337" cy="32670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126595" y="5065081"/>
            <a:ext cx="1392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1349,9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383" y="4429040"/>
            <a:ext cx="2062363" cy="32670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688380" y="4415206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</a:t>
            </a:r>
            <a:r>
              <a:rPr lang="ru-RU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152219" y="5710781"/>
            <a:ext cx="1624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1359,7 </a:t>
            </a:r>
            <a:r>
              <a:rPr lang="ru-RU" sz="12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</a:t>
            </a:r>
            <a:r>
              <a:rPr lang="en-US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&lt;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218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&lt;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196.7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24207" y="2962172"/>
            <a:ext cx="393612" cy="191262"/>
          </a:xfrm>
          <a:prstGeom prst="rect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47743" y="2987994"/>
            <a:ext cx="393612" cy="191262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49807" y="2997440"/>
            <a:ext cx="393612" cy="19126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8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xmlns="" val="3354863604"/>
              </p:ext>
            </p:extLst>
          </p:nvPr>
        </p:nvGraphicFramePr>
        <p:xfrm>
          <a:off x="2499629" y="-889358"/>
          <a:ext cx="5060046" cy="786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://kroliko.ru/images/photo/DSC_88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6" t="558" r="26034" b="-558"/>
          <a:stretch/>
        </p:blipFill>
        <p:spPr bwMode="auto">
          <a:xfrm>
            <a:off x="2168944" y="4453825"/>
            <a:ext cx="1244403" cy="12444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944" y="4442368"/>
            <a:ext cx="1257863" cy="125786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392" y="1180138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22627" y="1245800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185" y="1177388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63020" y="1267340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2514" y="1962675"/>
            <a:ext cx="1190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232</a:t>
            </a:r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</a:t>
            </a:r>
            <a:endParaRPr lang="ru-RU" sz="2000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60140" y="2235605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7" y="2643319"/>
            <a:ext cx="2346991" cy="6511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3041036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38539" y="3097334"/>
            <a:ext cx="812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  <a:endParaRPr lang="ru-RU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72353" y="3111429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293579" y="5403198"/>
            <a:ext cx="27912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АО «Агропромышленная фирма «Наша житница»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115,8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9996" y="4533732"/>
            <a:ext cx="2104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«Кролъ и К»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35,0 млн. руб.</a:t>
            </a:r>
            <a:endParaRPr lang="ru-RU" sz="1400" b="1" dirty="0">
              <a:solidFill>
                <a:srgbClr val="0085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2974748" y="5081899"/>
            <a:ext cx="1335799" cy="1319721"/>
            <a:chOff x="1996839" y="4602039"/>
            <a:chExt cx="1282621" cy="128262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96839" y="4602039"/>
              <a:ext cx="1282621" cy="1282621"/>
            </a:xfrm>
            <a:prstGeom prst="rect">
              <a:avLst/>
            </a:prstGeom>
          </p:spPr>
        </p:pic>
        <p:sp>
          <p:nvSpPr>
            <p:cNvPr id="42" name="Овал 41"/>
            <p:cNvSpPr/>
            <p:nvPr/>
          </p:nvSpPr>
          <p:spPr>
            <a:xfrm>
              <a:off x="2022428" y="4639654"/>
              <a:ext cx="1237130" cy="1191012"/>
            </a:xfrm>
            <a:prstGeom prst="ellipse">
              <a:avLst/>
            </a:prstGeom>
            <a:blipFill>
              <a:blip r:embed="rId18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5607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94" y="5283483"/>
            <a:ext cx="5768128" cy="1028832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4253" y="3519900"/>
            <a:ext cx="5849208" cy="906627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94" y="1835009"/>
            <a:ext cx="5768127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24" y="1862669"/>
            <a:ext cx="5707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Привлечение незанятых трудовых ресурсов в сельской местности.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(овощеводство, животноводство), ориентированной на внутренний рынок.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0628" y="1426775"/>
            <a:ext cx="286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7433" y="3075401"/>
            <a:ext cx="157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Туризм</a:t>
            </a:r>
            <a:endParaRPr lang="ru-RU" sz="20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4" y="5369543"/>
            <a:ext cx="561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энергоэффективности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экологичности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6845" y="4780577"/>
            <a:ext cx="278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765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</a:t>
            </a:r>
            <a:endParaRPr lang="ru-RU" sz="2000" b="1" dirty="0">
              <a:solidFill>
                <a:srgbClr val="2765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114" y="1626829"/>
            <a:ext cx="1290348" cy="122552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8417" y="4851207"/>
            <a:ext cx="1054690" cy="109169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80723" y="3539433"/>
            <a:ext cx="5870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придорожной инфраструктуры: гостиницы, кемпинги, стоянки.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Разработка и создание туристских маршрутов, музейных экспозиций, выставок.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туристских конкурсов, фестивалей, слетов.</a:t>
            </a:r>
          </a:p>
        </p:txBody>
      </p:sp>
      <p:pic>
        <p:nvPicPr>
          <p:cNvPr id="28" name="Рисунок 27" descr="туризм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1971" y="3212521"/>
            <a:ext cx="1233038" cy="114896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7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3494851"/>
              </p:ext>
            </p:extLst>
          </p:nvPr>
        </p:nvGraphicFramePr>
        <p:xfrm>
          <a:off x="168295" y="1160479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67-03-10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182563" indent="-1588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Гагаринский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178-й км а/трассы М1 «Беларусь», справа, 67:03:0040101:920;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180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229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Гагарин: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9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9086615"/>
              </p:ext>
            </p:extLst>
          </p:nvPr>
        </p:nvGraphicFramePr>
        <p:xfrm>
          <a:off x="170803" y="5812973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федеральная автодорога М1 «Беларусь»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примыкает к участку,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железная дорога в 1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2307894"/>
              </p:ext>
            </p:extLst>
          </p:nvPr>
        </p:nvGraphicFramePr>
        <p:xfrm>
          <a:off x="172530" y="6173615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2,25 руб. за 1 кв. м, выкуп 30,0 руб. за 1 кв. 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0242642"/>
              </p:ext>
            </p:extLst>
          </p:nvPr>
        </p:nvGraphicFramePr>
        <p:xfrm>
          <a:off x="168296" y="3283712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382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запаса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собственность 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4495301"/>
              </p:ext>
            </p:extLst>
          </p:nvPr>
        </p:nvGraphicFramePr>
        <p:xfrm>
          <a:off x="168295" y="4339454"/>
          <a:ext cx="6787675" cy="146704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4684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82486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158341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55672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ближайший центр питания ПС Светотехника 110/10 на расстоянии </a:t>
                      </a:r>
                      <a:b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</a:b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6,8 км по прямой до границы земельного участка. Резерв мощности для тех. присоединения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–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11,44 МВА</a:t>
                      </a:r>
                    </a:p>
                  </a:txBody>
                  <a:tcPr anchor="ctr"/>
                </a:tc>
              </a:tr>
              <a:tr h="355672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ГРС «Гагарин» - д. Никольское с мощностью потребления газа 4500 м.куб/час  с прокладкой газопровода ориентировочной длиной 6,0 км;</a:t>
                      </a:r>
                      <a:endParaRPr lang="en-US" sz="900" kern="12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4451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 собственной скважины,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глубина залегания грунтовых вод- 50 м, максимально возможный дебит 15 м. куб. в час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3260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очистных сооружений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5784" y="1204377"/>
            <a:ext cx="3395996" cy="202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9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9376</TotalTime>
  <Words>2855</Words>
  <Application>Microsoft Office PowerPoint</Application>
  <PresentationFormat>Произвольный</PresentationFormat>
  <Paragraphs>763</Paragraphs>
  <Slides>28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1455</cp:revision>
  <cp:lastPrinted>2017-05-18T13:15:30Z</cp:lastPrinted>
  <dcterms:created xsi:type="dcterms:W3CDTF">2017-05-10T15:02:08Z</dcterms:created>
  <dcterms:modified xsi:type="dcterms:W3CDTF">2022-03-30T05:46:41Z</dcterms:modified>
</cp:coreProperties>
</file>